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3308" autoAdjust="0"/>
  </p:normalViewPr>
  <p:slideViewPr>
    <p:cSldViewPr snapToGrid="0">
      <p:cViewPr varScale="1">
        <p:scale>
          <a:sx n="56" d="100"/>
          <a:sy n="56" d="100"/>
        </p:scale>
        <p:origin x="2146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814b008c8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814b008c8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536609e1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536609e1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Ultimate Backpack 為第三方模組 Simply Backpacks 提供的物品，可透過工作台製作。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14b008c8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14b008c8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3777e5c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3777e5c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/give @p written_book{pages:['{"text":"\\u8eab\\u70ba\\u4e00\\u540d\\u52c7\\u6562\\u7684\\u5192\\u96aa\\u8005\\uff0c\\u4f60\\u7684\\u65c5\\u9014\\u5728\\u67d0\\u4e00\\u5929\\u7a81\\u7136\\u906d\\u9047\\u4e86\\u8239\\u96e3\\u3002\\u5728\\u9019\\u5834\\u707d\\u96e3\\u4e2d\\uff0c\\u4f60\\u50e5\\u5016\\u751f\\u9084\\uff0c\\u6f02\\u6d41\\u5230\\u4e86\\u4e00\\u5ea7\\u7121\\u4eba\\u5cf6\\u3002\\n\\n\\u73fe\\u5728\\uff0c\\u9700\\u8981\\u4f60\\u5229\\u7528\\u667a\\u6167\\u548c\\u5275\\u9020\\u529b\\uff0c\\u5728\\u9019\\u5ea7\\u8352\\u5cf6\\u4e0a\\u5efa\\u9020\\u4e00\\u500b\\u907f\\u96e3\\u5c0f\\u5c4b\\uff0c\\u4ee5\\u61c9\\u5c0d\\u5404\\u7a2e\\u6311\\u6230\\u4e26\\u5c55\\u958b\\u771f\\u6b63\\u7684\\u751f\\u5b58\\u5192\\u96aa\\u3002\\u9019\\u500b\\u5c0f\\u5c4b\\u5c07\\u6210\\u70ba\\u5e87\\u8b77\\u6240\\uff0c\\u8b93\\u4f60\\u80fd\\u5920\\u751f\\u5b58\\u4e0b\\u53bb\\uff0c\\u540c\\u6642\\u7b49\\u5f85\\u6551\\u63f4\\u7684\\u5230\\u4f86\\u3002"}','{"text":"       \\u3010\\u4efb\\u52d9\\u8aaa\\u660e\\u3011\\n\\n\\u5728\\u9019\\u9805\\u4efb\\u52d9\\u4e2d\\uff0c\\u4f60\\u5c07\\u4f9d\\u5e8f\\u5b8c\\u6210\\u4e09\\u500b\\u8207\\u907f\\u96e3\\u5c0f\\u5c4b\\u76f8\\u95dc\\u7684\\u5efa\\u9020\\u76ee\\u6a19\\u3002\\n\\n\\u6bcf\\u9054\\u6210\\u4e00\\u500b\\u76ee\\u6a19\\uff0c\\u4f60\\u4fbf\\u53ef\\u89e3\\u9396\\u4e0b\\u4e00\\u500b\\u76ee\\u6a19\\uff0c\\u540c\\u6642\\u7372\\u5f97\\u66f4\\u591a\\u7684\\u5efa\\u9020\\u7d20\\u6750\\u3002\\n\\n\\u7531\\u65bc\\u5efa\\u9020\\u76ee\\u6a19\\u7684\\u96e3\\u5ea6\\u6703\\u9010\\u6f38\\u4e0a\\u5347\\uff0c\\u4e14\\u6b64\\u4efb\\u52d9\\u6709\\u6642\\u9593\\u9650\\u5236\\uff0c\\u8acb\\u907f\\u514d\\u5728\\u524d\\u9762\\u7684\\u76ee\\u6a19\\u82b1\\u8cbb\\u904e\\u591a\\u7684\\u6642\\u9593\\u3002"}','["",{"text":" \\u0020 \\u0020 \\u0020 \\u3010\\u9650\\u5236\\u689d\\u4ef6\\u3011\\n\\n1. \\u5efa\\u9020\\u6642\\u9593\\u6700\\u591a60\\u5206\\u9418\\n2. \\u8acb\\u52ff\\u4f7f\\u7528\\u80cc\\u5305\\u5916\\u7684\\u7d20\\u6750\\n\\n\\n\\n \\u0020 \\u0020 \\u0020 \\u0020 "},{"text":"\\u958b\\u59cb\\u4efb\\u52d9","underlined":true,"color":"dark_green","clickEvent":{"action":"run_command","value":"/scoreboard players add PoorGraduate stage 1"}}]'],title:"任務說明",author:PoorGraduate}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14b008c8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814b008c8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3777e5c8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3777e5c8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5e970a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5e970a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5e970a03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5e970a03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/give @p written_book{pages:['["",{"text":"       \\u3010\\u5efa\\u9020\\u76ee\\u6a19\\u3011\\n\\n\\u9996\\u5148\\uff0c\\u70ba\\u4e86\\u8b93\\u4f60\\u80fd\\u5728\\u907f\\u96e3\\u5c0f\\u5c4b\\u4e2d\\u597d\\u597d\\u4f11\\u606f\\uff0c\\u8acb\\u5728\\u4efb\\u610f\\u5730\\u9ede\\u5efa\\u9020\\u4e00\\u5f35"},{"text":"\\u5e8a","color":"blue"},{"text":"\\u3002\\n\\n\\u5efa\\u9020\\u6642\\u8acb\\u76e1\\u60c5\\u767c\\u63ee\\u4f60\\u7684\\u5275\\u9020\\u529b\\uff0c\\u4e26\\u7279\\u5225\\u8457\\u91cd","color":"reset"},{"text":"\\u5be6\\u7528\\u6027","color":"blue"},{"text":"\\u3001","color":"reset"},{"text":"\\u7368\\u7279\\u6027","color":"blue"},{"text":"\\u3001","color":"reset"},{"text":"\\u7f8e\\u611f","color":"blue"},{"text":"\\u53ca","color":"reset"},{"text":"\\u8a2d\\u8a08\\u7d30\\u7bc0","color":"blue"},{"text":"\\u3002\\n\\n\\n         ","color":"reset"},{"text":"\\u5b8c\\u6210\\u4efb\\u52d9","underlined":true,"color":"dark_green","clickEvent":{"action":"run_command","value":"/scoreboard players add PoorGraduate stage 1"}}]'],title:"建造目標(1/3)",author:PoorGraduate}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14b008c8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814b008c8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3777e5c8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3777e5c8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5e970a03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5e970a03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5e970a03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5e970a03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5e970a03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5e970a03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/give @p written_book{pages:['["",{"text":"       \\u3010\\u5efa\\u9020\\u76ee\\u6a19\\u3011\\n\\n\\u606d\\u559c\\u4f60\\u6709\\u4e86\\u53ef\\u4ee5\\u4f11\\u606f\\u7684\\u5e8a\\u3002\\u63a5\\u4e0b\\u4f86\\uff0c\\u8acb\\u5728\\u5e8a\\u908a\\u589e\\u6dfb\\u4e00\\u4e9b\\u5bb6\\u5177\\uff0c\\u5efa\\u9020\\u51fa\\u4e00\\u500b\\u5b8c\\u6574\\u7684"},{"text":"\\u623f\\u9593","color":"blue"},{"text":"\\u3002\\n\\n\\u5efa\\u9020\\u6642\\u8acb\\u76e1\\u60c5\\u767c\\u63ee\\u4f60\\u7684\\u5275\\u9020\\u529b\\uff0c\\u4e26\\u7279\\u5225\\u8457\\u91cd","color":"reset"},{"text":"\\u5be6\\u7528\\u6027","color":"blue"},{"text":"\\u3001","color":"reset"},{"text":"\\u7368\\u7279\\u6027","color":"blue"},{"text":"\\u3001","color":"reset"},{"text":"\\u7f8e\\u611f","color":"blue"},{"text":"\\u53ca","color":"reset"},{"text":"\\u8a2d\\u8a08\\u7d30\\u7bc0","color":"blue"},{"text":"\\u3002\\u82e5\\u4f60\\u89ba\\u5f97\\u6709\\u9700\\u8981\\uff0c\\u53ef\\u5c0d\\u5df2\\u84cb\\u597d\\u7684\\u7269\\u4ef6\\u9032\\u884c\\u4fee\\u6539\\u3002\\n\\n         ","color":"reset"},{"text":"\\u5b8c\\u6210\\u4efb\\u52d9","underlined":true,"color":"dark_green","clickEvent":{"action":"run_command","value":"/scoreboard players add PoorGraduate stage 1"}}]'],title:"建造目標(2/3)",author:PoorGraduate}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14b008c8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814b008c8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5e970a03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5e970a03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5e970a03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a5e970a03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5e970a03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a5e970a03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5e970a03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5e970a03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14b008c8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814b008c8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5e970a03d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a5e970a03d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14b008c8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814b008c8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7f1a86b89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7f1a86b89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45f018ff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645f018ff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73792398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73792398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73792398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a73792398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/give @p written_book{pages:['{"text":"\\u4f5c\\u70ba\\u4e00\\u4f4d\\u5091\\u51fa\\u7684\\u5efa\\u7bc9\\u5e2b\\uff0c\\u4f60\\u6240\\u5c6c\\u7684\\u5efa\\u7bc9\\u516c\\u53f8\\u4ee5\\u8655\\u7406\\u5168\\u7403\\u5404\\u5730\\u6700\\u5177\\u6311\\u6230\\u6027\\u7684\\u9805\\u76ee\\u800c\\u805e\\u540d\\u3002\\u8fd1\\u671f\\uff0c\\u516c\\u53f8\\u7372\\u5f97\\u4e86\\u4e00\\u500b\\u7279\\u6b8a\\u7684\\u6a5f\\u6703\\uff0c\\u9808\\u5728\\u4e00\\u5ea7\\u504f\\u9060\\u7684\\u7121\\u4eba\\u5cf6\\u4e0a\\u9032\\u884c\\u958b\\u767c\\u5de5\\u4f5c\\uff0c\\u4e26\\u4e14\\u4f60\\u88ab\\u9078\\u4e2d\\u53c3\\u8207\\u5176\\u4e2d\\u3002\\n\\n\\u9019\\u5ea7\\u7121\\u4eba\\u5cf6\\u88ab\\u8a8d\\u70ba\\u662f\\u4e00\\u500b\\u6f5b\\u5728\\u7684\\u6e21\\u5047\\u52dd\\u5730\\uff0c\\u4f46\\u76ee\\u524d\\u5b83\\u9084\\u7f3a\\u5c11\\u8a31\\u591a\\u57fa\\u790e\\u8a2d\\u65bd\\u3002\\u516c\\u53f8\\u6d3e\\u7d66\\u4f60\\u7684\\u9996\\u8981\\u4efb\\u52d9\\u5c31\\u662f\\u5efa\\u9020\\u4e00\\u9593\\u9910\\u5ef3\\uff0c\\u4ee5\\u6eff\\u8db3\\u672a\\u4f86\\u904a\\u5ba2\\u7684\\u9700\\u6c42\\u3002"}','{"text":"       \\u3010\\u4efb\\u52d9\\u8aaa\\u660e\\u3011\\n\\n\\u5728\\u9019\\u9805\\u4efb\\u52d9\\u4e2d\\uff0c\\u4f60\\u5c07\\u4f9d\\u5e8f\\u5b8c\\u6210\\u4e09\\u500b\\u8207\\u9910\\u5ef3\\u76f8\\u95dc\\u7684\\u5efa\\u9020\\u76ee\\u6a19\\u3002\\n\\n\\u6bcf\\u9054\\u6210\\u4e00\\u500b\\u76ee\\u6a19\\uff0c\\u4f60\\u4fbf\\u53ef\\u89e3\\u9396\\u4e0b\\u4e00\\u500b\\u76ee\\u6a19\\uff0c\\u540c\\u6642\\u7372\\u5f97\\u66f4\\u591a\\u7684\\u5efa\\u9020\\u7d20\\u6750\\u3002\\n\\n\\u7531\\u65bc\\u5efa\\u9020\\u76ee\\u6a19\\u7684\\u96e3\\u5ea6\\u6703\\u9010\\u6f38\\u4e0a\\u5347\\uff0c\\u4e14\\u6b64\\u4efb\\u52d9\\u6709\\u6642\\u9593\\u9650\\u5236\\uff0c\\u8acb\\u907f\\u514d\\u5728\\u524d\\u9762\\u7684\\u76ee\\u6a19\\u82b1\\u8cbb\\u904e\\u591a\\u7684\\u6642\\u9593\\u3002"}','["",{"text":" \\u0020 \\u0020 \\u0020 \\u3010\\u9650\\u5236\\u689d\\u4ef6\\u3011\\n\\n1. \\u5efa\\u9020\\u6642\\u9593\\u6700\\u591a60\\u5206\\u9418\\n2. \\u8acb\\u52ff\\u4f7f\\u7528\\u80cc\\u5305\\u5916\\u7684\\u7d20\\u6750\\n\\n\\n\\n \\u0020 \\u0020 \\u0020 \\u0020 "},{"text":"\\u958b\\u59cb\\u4efb\\u52d9","underlined":true,"color":"dark_green","clickEvent":{"action":"run_command","value":"/scoreboard players add PoorGraduate stage 1"}}]'],title:"任務說明",author:PoorGraduate}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46dad366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46dad366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/give @p written_book{pages:['["",{"text":"       \\u3010\\u5efa\\u9020\\u76ee\\u6a19\\u3011\\n\\n\\u9996\\u5148\\uff0c\\u70ba\\u4e86\\u8b93\\u904a\\u5ba2\\u80fd\\u5728\\u5e97\\u5167\\u7528\\u9910\\uff0c\\u8acb\\u5728\\u4efb\\u610f\\u5730\\u9ede\\u5efa\\u9020\\u4e00\\u5f35"},{"text":"\\u9910\\u684c","color":"blue"},{"text":"\\u3002\\n\\n\\u5efa\\u9020\\u6642\\u8acb\\u76e1\\u60c5\\u767c\\u63ee\\u4f60\\u7684\\u5275\\u9020\\u529b\\uff0c\\u4e26\\u7279\\u5225\\u8457\\u91cd","color":"reset"},{"text":"\\u5be6\\u7528\\u6027","color":"blue"},{"text":"\\u3001","color":"reset"},{"text":"\\u7368\\u7279\\u6027","color":"blue"},{"text":"\\u3001","color":"reset"},{"text":"\\u7f8e\\u611f","color":"blue"},{"text":"\\u53ca","color":"reset"},{"text":"\\u8a2d\\u8a08\\u7d30\\u7bc0","color":"blue"},{"text":"\\u3002\\n\\n\\n         ","color":"reset"},{"text":"\\u5b8c\\u6210\\u4efb\\u52d9","underlined":true,"color":"dark_green","clickEvent":{"action":"run_command","value":"/scoreboard players add PoorGraduate stage 1"}}]'],title:"建造目標(1/3)",author:PoorGraduate}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9e145655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a9e145655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/give @p written_book{pages:['["",{"text":"       \\u3010\\u5efa\\u9020\\u76ee\\u6a19\\u3011\\n\\n\\u606d\\u559c\\u4f60\\u6709\\u4e86\\u7b2c\\u4e00\\u5f35\\u9910\\u684c\\u3002\\u63a5\\u4e0b\\u4f86\\uff0c\\u8acb\\u589e\\u6dfb\\u9910\\u684c\\u64fa\\u8a2d\\u53ca\\u66f4\\u591a\\u5ea7\\u4f4d\\uff0c\\u5efa\\u9020\\u51fa\\u4e00\\u500b\\u5b8c\\u6574\\u7684"},{"text":"\\u7528\\u9910\\u5340","color":"blue"},{"text":"\\u3002\\n\\n\\u5efa\\u9020\\u6642\\u8acb\\u76e1\\u60c5\\u767c\\u63ee\\u4f60\\u7684\\u5275\\u9020\\u529b\\uff0c\\u4e26\\u7279\\u5225\\u8457\\u91cd","color":"reset"},{"text":"\\u5be6\\u7528\\u6027","color":"blue"},{"text":"\\u3001","color":"reset"},{"text":"\\u7368\\u7279\\u6027","color":"blue"},{"text":"\\u3001","color":"reset"},{"text":"\\u7f8e\\u611f","color":"blue"},{"text":"\\u53ca","color":"reset"},{"text":"\\u8a2d\\u8a08\\u7d30\\u7bc0","color":"blue"},{"text":"\\u3002\\u82e5\\u4f60\\u89ba\\u5f97\\u6709\\u9700\\u8981\\uff0c\\u53ef\\u5c0d\\u5df2\\u84cb\\u597d\\u7684\\u7269\\u4ef6\\u9032\\u884c\\u4fee\\u6539\\u3002\\n\\n         ","color":"reset"},{"text":"\\u5b8c\\u6210\\u4efb\\u52d9","underlined":true,"color":"dark_green","clickEvent":{"action":"run_command","value":"/scoreboard players add PoorGraduate stage 1"}}]'],title:"建造目標(2/3)",author:PoorGraduate}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9e145655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a9e145655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14b008c8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814b008c8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636ecc10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636ecc10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正式階段起始位置：−77 64 2563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練習階段起始位置：2067 63 2668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f1a86b89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7f1a86b89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44cebf9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44cebf9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f1a86b89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f1a86b89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f1a86b89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f1a86b89d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關於重生區域的說明：</a:t>
            </a:r>
            <a:endParaRPr lang="en-US" altLang="zh-TW" sz="1100" b="0" i="0" u="none" strike="noStrike" cap="none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https://minecraft.fandom.com/zh/wiki/%E5%87%BA%E7%94%9F%E7%82%B9%E5%8C%BA%E5%9D%97?variant=zh-tw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14b008c8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814b008c8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f44ce7d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f44ce7d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關於文字顏色的說明：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https://minecraft.fandom.com/zh/wiki/%E6%A0%BC%E5%BC%8F%E5%8C%96%E4%BB%A3%E7%A0%81?variant=zh-tw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/>
              <a:t>General Settings</a:t>
            </a:r>
            <a:endParaRPr sz="48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/>
              <a:t>可用素材</a:t>
            </a:r>
            <a:endParaRPr sz="3600" b="1"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使用鐵砧將兩個 Ultimate Backpack 分別命名為「素材背包1」和「素材背包2」，並裝入以下建造素材。</a:t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863" y="2048775"/>
            <a:ext cx="3145700" cy="268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438" y="2045525"/>
            <a:ext cx="3145700" cy="268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/>
              <a:t>Flow-Promoting Minecraft</a:t>
            </a:r>
            <a:endParaRPr sz="48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/>
              <a:t>任務說明</a:t>
            </a:r>
            <a:endParaRPr sz="3600" b="1"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 </a:t>
            </a:r>
            <a:r>
              <a:rPr lang="zh-TW">
                <a:highlight>
                  <a:srgbClr val="FFE599"/>
                </a:highlight>
              </a:rPr>
              <a:t>/scoreboard objectives add stage dummy</a:t>
            </a:r>
            <a:r>
              <a:rPr lang="zh-TW"/>
              <a:t>，以創建用來追蹤任務進度的變數。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 </a:t>
            </a:r>
            <a:r>
              <a:rPr lang="zh-TW">
                <a:highlight>
                  <a:srgbClr val="FFE599"/>
                </a:highlight>
              </a:rPr>
              <a:t>/scoreboard players set @s stage 0</a:t>
            </a:r>
            <a:r>
              <a:rPr lang="zh-TW"/>
              <a:t>，將任務進度初始化。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 </a:t>
            </a:r>
            <a:r>
              <a:rPr lang="zh-TW">
                <a:highlight>
                  <a:srgbClr val="FFE599"/>
                </a:highlight>
              </a:rPr>
              <a:t>/give @s minecraft:command_block</a:t>
            </a:r>
            <a:r>
              <a:rPr lang="zh-TW"/>
              <a:t>，以取得指令方塊。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在任意地點放置該指令方塊後，將備註的生成指令複製到指令欄，且類型設為脈衝、無條件、永遠啟動，以取得《任務說明》。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破壞該指令方塊。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450" y="1208458"/>
            <a:ext cx="2221100" cy="2726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500" y="1204190"/>
            <a:ext cx="2221100" cy="273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400" y="1215436"/>
            <a:ext cx="2221099" cy="2712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/>
              <a:t>建造目標（1/3）</a:t>
            </a:r>
            <a:endParaRPr sz="3600" b="1"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 </a:t>
            </a:r>
            <a:r>
              <a:rPr lang="zh-TW">
                <a:highlight>
                  <a:srgbClr val="FFE599"/>
                </a:highlight>
              </a:rPr>
              <a:t>/give @s minecraft:command_block</a:t>
            </a:r>
            <a:r>
              <a:rPr lang="zh-TW"/>
              <a:t>，以取得指令方塊。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在重生區域放置該指令方塊後，將其指令設為 </a:t>
            </a:r>
            <a:r>
              <a:rPr lang="zh-TW">
                <a:highlight>
                  <a:srgbClr val="FFE599"/>
                </a:highlight>
              </a:rPr>
              <a:t>execute if score PoorGraduate stage matches 1</a:t>
            </a:r>
            <a:r>
              <a:rPr lang="zh-TW"/>
              <a:t>，且類型設為重複、無條件、永遠啟動。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對前述指令方塊按下 F3+I，以複製該方塊的詳細資訊，並將其貼至聊天欄查看方塊座標（X Y Z）。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在第一個指令方塊後放置第二個指令方塊，將其指令設為 </a:t>
            </a:r>
            <a:r>
              <a:rPr lang="zh-TW">
                <a:highlight>
                  <a:srgbClr val="FFE599"/>
                </a:highlight>
              </a:rPr>
              <a:t>setblock X Y Z minecraft:air</a:t>
            </a:r>
            <a:r>
              <a:rPr lang="zh-TW"/>
              <a:t>，且類型設為連鎖、有條件、永遠啟動。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在第二個指令方塊後放置第三個指令方塊，將其指令設為 </a:t>
            </a:r>
            <a:r>
              <a:rPr lang="zh-TW">
                <a:highlight>
                  <a:srgbClr val="FFE599"/>
                </a:highlight>
              </a:rPr>
              <a:t>title @a subtitle {"text":"請注意，物品欄已更新！"}</a:t>
            </a:r>
            <a:r>
              <a:rPr lang="zh-TW"/>
              <a:t>，且類型設為連鎖、有條件、永遠啟動。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/>
              <a:t>建造目標（1/3）</a:t>
            </a:r>
            <a:endParaRPr sz="3600" b="1"/>
          </a:p>
        </p:txBody>
      </p:sp>
      <p:sp>
        <p:nvSpPr>
          <p:cNvPr id="145" name="Google Shape;14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在第三個指令方塊後放置第四個指令方塊，將其指令設為 </a:t>
            </a:r>
            <a:r>
              <a:rPr lang="zh-TW">
                <a:highlight>
                  <a:srgbClr val="FFE599"/>
                </a:highlight>
              </a:rPr>
              <a:t>title @a title {"text":"建造目標(1/3)：床"}</a:t>
            </a:r>
            <a:r>
              <a:rPr lang="zh-TW"/>
              <a:t>，且類型設為連鎖、有條件、永遠啟動。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在附近放置一個備用素材儲物箱，對其按下 F3+I 以複製該方塊的詳細資訊，並貼至聊天欄查看方塊座標（X Y Z）。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在第四個指令方塊後放置第五個指令方塊，將其指令設為 </a:t>
            </a:r>
            <a:r>
              <a:rPr lang="zh-TW">
                <a:highlight>
                  <a:srgbClr val="FFE599"/>
                </a:highlight>
              </a:rPr>
              <a:t>item replace entity PoorGraduate hotbar.0 from block X Y Z container.1</a:t>
            </a:r>
            <a:r>
              <a:rPr lang="zh-TW"/>
              <a:t>，且類型設為連鎖、有條件、永遠啟動。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在第五個指令方塊後放置第六個指令方塊，將其指令設為 </a:t>
            </a:r>
            <a:r>
              <a:rPr lang="zh-TW">
                <a:highlight>
                  <a:srgbClr val="FFE599"/>
                </a:highlight>
              </a:rPr>
              <a:t>item replace entity PoorGraduate hotbar.1 from block X Y Z container.2</a:t>
            </a:r>
            <a:r>
              <a:rPr lang="zh-TW"/>
              <a:t>，且類型設為連鎖、有條件、永遠啟動。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/>
              <a:t>建造目標（1/3）</a:t>
            </a:r>
            <a:endParaRPr sz="3600" b="1"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lang="zh-TW"/>
              <a:t>在任意地點放置一個指令方塊，將下方的生成指令複製到指令欄，且類型設為脈衝、無條件、永遠啟動，以取得《建造目標(1/3)》。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lang="zh-TW"/>
              <a:t>破壞該指令方塊，並將建造目標說明放到儲物箱第 1 格。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756" y="1202575"/>
            <a:ext cx="2233100" cy="27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144" y="1375801"/>
            <a:ext cx="4551451" cy="23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/>
              <a:t>可用素材（1/3）</a:t>
            </a:r>
            <a:endParaRPr sz="3600" b="1"/>
          </a:p>
        </p:txBody>
      </p:sp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使用鐵砧將一個 Ultimate Backpack 命名為「素材背包」。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裝入以下建造素材，並將其放到儲物箱第 2 格。</a:t>
            </a:r>
            <a:endParaRPr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150" y="2071291"/>
            <a:ext cx="3145700" cy="2677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/>
              <a:t>建造目標（2/3）</a:t>
            </a:r>
            <a:endParaRPr sz="3600" b="1"/>
          </a:p>
        </p:txBody>
      </p:sp>
      <p:sp>
        <p:nvSpPr>
          <p:cNvPr id="170" name="Google Shape;17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 </a:t>
            </a:r>
            <a:r>
              <a:rPr lang="zh-TW">
                <a:highlight>
                  <a:srgbClr val="FFE599"/>
                </a:highlight>
              </a:rPr>
              <a:t>/give @s minecraft:command_block</a:t>
            </a:r>
            <a:r>
              <a:rPr lang="zh-TW"/>
              <a:t>，以取得指令方塊。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在重生區域放置該指令方塊後，將其指令設為 </a:t>
            </a:r>
            <a:r>
              <a:rPr lang="zh-TW">
                <a:highlight>
                  <a:srgbClr val="FFE599"/>
                </a:highlight>
              </a:rPr>
              <a:t>execute if score PoorGraduate stage matches 2</a:t>
            </a:r>
            <a:r>
              <a:rPr lang="zh-TW"/>
              <a:t>，且類型設為重複、無條件、永遠啟動。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對前述指令方塊按下 F3+I，以複製該方塊的詳細資訊，並將其貼至聊天欄查看方塊座標（X Y Z）。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在第一個指令方塊後放置第二個指令方塊，將其指令設為 </a:t>
            </a:r>
            <a:r>
              <a:rPr lang="zh-TW">
                <a:highlight>
                  <a:srgbClr val="FFE599"/>
                </a:highlight>
              </a:rPr>
              <a:t>setblock X Y Z minecraft:air</a:t>
            </a:r>
            <a:r>
              <a:rPr lang="zh-TW"/>
              <a:t>，且類型設為連鎖、有條件、永遠啟動。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在第二個指令方塊後放置第三個指令方塊，將其指令設為 </a:t>
            </a:r>
            <a:r>
              <a:rPr lang="zh-TW">
                <a:highlight>
                  <a:srgbClr val="FFE599"/>
                </a:highlight>
              </a:rPr>
              <a:t>title @a subtitle {"text":"請注意，物品欄已更新！"}</a:t>
            </a:r>
            <a:r>
              <a:rPr lang="zh-TW"/>
              <a:t>，且類型設為連鎖、有條件、永遠啟動。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50" y="0"/>
            <a:ext cx="80881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2514900" y="1529850"/>
            <a:ext cx="4114200" cy="492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/>
              <a:t>建造目標（2/3）</a:t>
            </a:r>
            <a:endParaRPr sz="3600" b="1"/>
          </a:p>
        </p:txBody>
      </p:sp>
      <p:sp>
        <p:nvSpPr>
          <p:cNvPr id="176" name="Google Shape;17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在第三個指令方塊後放置第四個指令方塊，將其指令設為 </a:t>
            </a:r>
            <a:r>
              <a:rPr lang="zh-TW">
                <a:highlight>
                  <a:srgbClr val="FFE599"/>
                </a:highlight>
              </a:rPr>
              <a:t>title @a title {"text":"建造目標(2/3)：房間"}</a:t>
            </a:r>
            <a:r>
              <a:rPr lang="zh-TW"/>
              <a:t>，且類型設為連鎖、有條件、永遠啟動。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對備用素材儲物箱按下 F3+I，以複製該方塊的詳細資訊，並將其貼至聊天欄查看方塊座標（X Y Z）。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在第四個指令方塊後放置第五個指令方塊，將其指令設為 </a:t>
            </a:r>
            <a:r>
              <a:rPr lang="zh-TW">
                <a:highlight>
                  <a:srgbClr val="FFE599"/>
                </a:highlight>
              </a:rPr>
              <a:t>item replace entity PoorGraduate hotbar.0 from block X Y Z container.3</a:t>
            </a:r>
            <a:r>
              <a:rPr lang="zh-TW"/>
              <a:t>，且類型設為連鎖、有條件、永遠啟動。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在第五個指令方塊後放置第六個指令方塊，將其指令設為 </a:t>
            </a:r>
            <a:r>
              <a:rPr lang="zh-TW">
                <a:highlight>
                  <a:srgbClr val="FFE599"/>
                </a:highlight>
              </a:rPr>
              <a:t>item replace entity PoorGraduate hotbar.1 from block X Y Z container.4</a:t>
            </a:r>
            <a:r>
              <a:rPr lang="zh-TW"/>
              <a:t>，且類型設為連鎖、有條件、永遠啟動。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/>
              <a:t>建造目標（2/3）</a:t>
            </a:r>
            <a:endParaRPr sz="3600" b="1"/>
          </a:p>
        </p:txBody>
      </p:sp>
      <p:sp>
        <p:nvSpPr>
          <p:cNvPr id="182" name="Google Shape;182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lang="zh-TW"/>
              <a:t>在第六個指令方塊後放置第七個指令方塊，將其指令設為 </a:t>
            </a:r>
            <a:r>
              <a:rPr lang="zh-TW">
                <a:highlight>
                  <a:srgbClr val="FFE599"/>
                </a:highlight>
              </a:rPr>
              <a:t>item replace entity PoorGraduate hotbar.2 from block X Y Z container.5</a:t>
            </a:r>
            <a:r>
              <a:rPr lang="zh-TW"/>
              <a:t>，且類型設為連鎖、有條件、永遠啟動。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lang="zh-TW"/>
              <a:t>在任意地點放置一個指令方塊，將下方的生成指令複製到指令欄，且類型設為脈衝、無條件、永遠啟動，以取得《建造目標(2/3)》。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lang="zh-TW"/>
              <a:t>破壞該指令方塊，並將建造目標說明放到儲物箱第 3 格。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45" y="1375800"/>
            <a:ext cx="4551470" cy="23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3755" y="1197389"/>
            <a:ext cx="2233100" cy="2748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 b="1"/>
              <a:t>可用素材（2/3）</a:t>
            </a:r>
            <a:endParaRPr sz="3600" b="1"/>
          </a:p>
        </p:txBody>
      </p:sp>
      <p:sp>
        <p:nvSpPr>
          <p:cNvPr id="194" name="Google Shape;194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使用鐵砧將兩個 Ultimate Backpack 分別命名為「素材背包1」和「素材背包2」。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分別裝入以下建造素材，並將其放到儲物箱第 4 格和第 5 格。</a:t>
            </a:r>
            <a:endParaRPr/>
          </a:p>
        </p:txBody>
      </p:sp>
      <p:pic>
        <p:nvPicPr>
          <p:cNvPr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575" y="2392465"/>
            <a:ext cx="2959688" cy="245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737" y="2388125"/>
            <a:ext cx="2959688" cy="246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/>
              <a:t>建造目標（3/3）</a:t>
            </a:r>
            <a:endParaRPr sz="3600" b="1"/>
          </a:p>
        </p:txBody>
      </p:sp>
      <p:sp>
        <p:nvSpPr>
          <p:cNvPr id="202" name="Google Shape;20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 </a:t>
            </a:r>
            <a:r>
              <a:rPr lang="zh-TW">
                <a:highlight>
                  <a:srgbClr val="FFE599"/>
                </a:highlight>
              </a:rPr>
              <a:t>/give @s minecraft:command_block</a:t>
            </a:r>
            <a:r>
              <a:rPr lang="zh-TW"/>
              <a:t>，以取得指令方塊。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在重生區域放置該指令方塊後，將其指令設為 </a:t>
            </a:r>
            <a:r>
              <a:rPr lang="zh-TW">
                <a:highlight>
                  <a:srgbClr val="FFE599"/>
                </a:highlight>
              </a:rPr>
              <a:t>execute if score PoorGraduate stage matches 3</a:t>
            </a:r>
            <a:r>
              <a:rPr lang="zh-TW"/>
              <a:t>，且類型設為重複、無條件、永遠啟動。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對前述指令方塊按下 F3+I，以複製該方塊的詳細資訊，並將其貼至聊天欄查看方塊座標（X Y Z）。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在第一個指令方塊後放置第二個指令方塊，將其指令設為 </a:t>
            </a:r>
            <a:r>
              <a:rPr lang="zh-TW">
                <a:highlight>
                  <a:srgbClr val="FFE599"/>
                </a:highlight>
              </a:rPr>
              <a:t>setblock X Y Z minecraft:air</a:t>
            </a:r>
            <a:r>
              <a:rPr lang="zh-TW"/>
              <a:t>，且類型設為連鎖、有條件、永遠啟動。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在第二個指令方塊後放置第三個指令方塊，將其指令設為 </a:t>
            </a:r>
            <a:r>
              <a:rPr lang="zh-TW">
                <a:highlight>
                  <a:srgbClr val="FFE599"/>
                </a:highlight>
              </a:rPr>
              <a:t>title @a subtitle {"text":"請注意，物品欄已更新！"}</a:t>
            </a:r>
            <a:r>
              <a:rPr lang="zh-TW"/>
              <a:t>，且類型設為連鎖、有條件、永遠啟動。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/>
              <a:t>建造目標（3/3）</a:t>
            </a:r>
            <a:endParaRPr sz="3600" b="1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在第三個指令方塊後放置第四個指令方塊，將其指令設為 </a:t>
            </a:r>
            <a:r>
              <a:rPr lang="zh-TW">
                <a:highlight>
                  <a:srgbClr val="FFE599"/>
                </a:highlight>
              </a:rPr>
              <a:t>title @a title {"text":"建造目標(3/3)：避難小屋"}</a:t>
            </a:r>
            <a:r>
              <a:rPr lang="zh-TW"/>
              <a:t>，且類型設為連鎖、有條件、永遠啟動。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對備用素材儲物箱按下 F3+I，以複製該方塊的詳細資料，並將其貼至聊天欄查看方塊座標（X Y Z）。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在第四個指令方塊後放置第五個指令方塊，將其指令設為 </a:t>
            </a:r>
            <a:r>
              <a:rPr lang="zh-TW">
                <a:highlight>
                  <a:srgbClr val="FFE599"/>
                </a:highlight>
              </a:rPr>
              <a:t>item replace entity PoorGraduate hotbar.0 from block X Y Z container.6</a:t>
            </a:r>
            <a:r>
              <a:rPr lang="zh-TW"/>
              <a:t>，且類型設為連鎖、有條件、永遠啟動。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在第五個指令方塊後放置第六個指令方塊，將其指令設為 </a:t>
            </a:r>
            <a:r>
              <a:rPr lang="zh-TW">
                <a:highlight>
                  <a:srgbClr val="FFE599"/>
                </a:highlight>
              </a:rPr>
              <a:t>item replace entity PoorGraduate hotbar.1 from block X Y Z container.7</a:t>
            </a:r>
            <a:r>
              <a:rPr lang="zh-TW"/>
              <a:t>，且類型設為連鎖、有條件、永遠啟動。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/>
              <a:t>建造目標（3/3）</a:t>
            </a:r>
            <a:endParaRPr sz="3600" b="1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lang="zh-TW"/>
              <a:t>在第六個指令方塊後放置第七個指令方塊，將其指令設為 </a:t>
            </a:r>
            <a:r>
              <a:rPr lang="zh-TW">
                <a:highlight>
                  <a:srgbClr val="FFE599"/>
                </a:highlight>
              </a:rPr>
              <a:t>item replace entity PoorGraduate hotbar.2 from block X Y Z container.8</a:t>
            </a:r>
            <a:r>
              <a:rPr lang="zh-TW"/>
              <a:t>，且類型設為連鎖、有條件、永遠啟動。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lang="zh-TW"/>
              <a:t>使用書和羽毛筆撰寫下頁圖中的內容，並將其署名為《建造目標(3/3)》。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lang="zh-TW"/>
              <a:t>將建造目標說明放到儲物箱第 6 格。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50" y="1375813"/>
            <a:ext cx="4551451" cy="23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3750" y="1197833"/>
            <a:ext cx="2233100" cy="2747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 b="1"/>
              <a:t>可用素材（3/3）</a:t>
            </a:r>
            <a:endParaRPr sz="3600" b="1"/>
          </a:p>
        </p:txBody>
      </p:sp>
      <p:sp>
        <p:nvSpPr>
          <p:cNvPr id="226" name="Google Shape;226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使用鐵砧將兩個 Ultimate Backpack 分別命名為「素材背包1」和「素材背包2」。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分別裝入以下建造素材，並將其放到儲物箱第 7 格和第 8 格。</a:t>
            </a:r>
            <a:endParaRPr/>
          </a:p>
        </p:txBody>
      </p:sp>
      <p:pic>
        <p:nvPicPr>
          <p:cNvPr id="227" name="Google Shape;2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469" y="2388125"/>
            <a:ext cx="2885888" cy="24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625" y="2385145"/>
            <a:ext cx="2885876" cy="2466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/>
              <a:t>Gameplay Tutorials</a:t>
            </a:r>
            <a:endParaRPr sz="48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00" y="0"/>
            <a:ext cx="80553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7752150" y="714500"/>
            <a:ext cx="65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</a:rPr>
              <a:t>平原</a:t>
            </a:r>
            <a:endParaRPr sz="1800" b="1">
              <a:solidFill>
                <a:srgbClr val="FF0000"/>
              </a:solidFill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1568100" y="697550"/>
            <a:ext cx="6022500" cy="495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1568100" y="2127575"/>
            <a:ext cx="6022500" cy="495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200"/>
            <a:ext cx="9143997" cy="506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/>
              <a:t>任務範本（原始）</a:t>
            </a:r>
            <a:endParaRPr sz="3600" b="1"/>
          </a:p>
        </p:txBody>
      </p:sp>
      <p:pic>
        <p:nvPicPr>
          <p:cNvPr id="244" name="Google Shape;2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750" y="1468370"/>
            <a:ext cx="2529150" cy="312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100" y="1481808"/>
            <a:ext cx="2529150" cy="309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/>
              <a:t>任務範本（心流）</a:t>
            </a:r>
            <a:endParaRPr sz="3600" b="1"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438" y="1622245"/>
            <a:ext cx="2221099" cy="27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1325" y="1627408"/>
            <a:ext cx="2221101" cy="272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575" y="1611708"/>
            <a:ext cx="2221100" cy="2757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/>
              <a:t>目標範本（1/3）</a:t>
            </a:r>
            <a:endParaRPr sz="3600" b="1"/>
          </a:p>
        </p:txBody>
      </p:sp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751" y="1582439"/>
            <a:ext cx="2233100" cy="274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149" y="1692652"/>
            <a:ext cx="4551450" cy="2520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/>
              <a:t>目標範本（2/3）</a:t>
            </a:r>
            <a:endParaRPr sz="3600" b="1"/>
          </a:p>
        </p:txBody>
      </p:sp>
      <p:pic>
        <p:nvPicPr>
          <p:cNvPr id="266" name="Google Shape;2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759" y="1572128"/>
            <a:ext cx="2233099" cy="276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142" y="1692652"/>
            <a:ext cx="4551475" cy="2520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/>
              <a:t>目標範本（3/3）</a:t>
            </a:r>
            <a:endParaRPr sz="3600" b="1"/>
          </a:p>
        </p:txBody>
      </p:sp>
      <p:pic>
        <p:nvPicPr>
          <p:cNvPr id="273" name="Google Shape;2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750" y="1593869"/>
            <a:ext cx="2233100" cy="271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150" y="1692652"/>
            <a:ext cx="4551450" cy="2520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/>
              <a:t>Appendices</a:t>
            </a:r>
            <a:endParaRPr sz="48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/>
              <a:t>恢復實驗素材</a:t>
            </a:r>
            <a:endParaRPr sz="3600" b="1"/>
          </a:p>
        </p:txBody>
      </p:sp>
      <p:sp>
        <p:nvSpPr>
          <p:cNvPr id="285" name="Google Shape;285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事先在重生區域的儲物箱中放置備用的任務說明和素材背包（不能直接複製已製作好的背包，因為兩者的內容物會同步）。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當參與者弄丟實驗道具時，按 F3 開啟除錯畫面，並記下當前座標（X Y Z）。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 </a:t>
            </a:r>
            <a:r>
              <a:rPr lang="zh-TW">
                <a:highlight>
                  <a:srgbClr val="FFE599"/>
                </a:highlight>
              </a:rPr>
              <a:t>/kill</a:t>
            </a:r>
            <a:r>
              <a:rPr lang="zh-TW"/>
              <a:t>，以回到重生點拿取備用素材。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 </a:t>
            </a:r>
            <a:r>
              <a:rPr lang="zh-TW">
                <a:highlight>
                  <a:srgbClr val="FFE599"/>
                </a:highlight>
              </a:rPr>
              <a:t>/teleport X Y Z</a:t>
            </a:r>
            <a:r>
              <a:rPr lang="zh-TW"/>
              <a:t>，以傳送至原本的位置。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50" y="0"/>
            <a:ext cx="80881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/>
          <p:nvPr/>
        </p:nvSpPr>
        <p:spPr>
          <a:xfrm>
            <a:off x="2395600" y="1330750"/>
            <a:ext cx="4352700" cy="495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2395600" y="2703050"/>
            <a:ext cx="4352700" cy="495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25" y="0"/>
            <a:ext cx="80163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2422650" y="1769275"/>
            <a:ext cx="4298700" cy="495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2422650" y="2668800"/>
            <a:ext cx="4298700" cy="495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/>
              <a:t>解鎖全部進度</a:t>
            </a:r>
            <a:endParaRPr sz="3600" b="1"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 </a:t>
            </a:r>
            <a:r>
              <a:rPr lang="zh-TW">
                <a:highlight>
                  <a:srgbClr val="FFE599"/>
                </a:highlight>
              </a:rPr>
              <a:t>/advancement grant @s everything</a:t>
            </a:r>
            <a:r>
              <a:rPr lang="zh-TW"/>
              <a:t>。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/>
              <a:t>防止生物生成</a:t>
            </a:r>
            <a:endParaRPr sz="3600" b="1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 </a:t>
            </a:r>
            <a:r>
              <a:rPr lang="zh-TW">
                <a:highlight>
                  <a:srgbClr val="FFE599"/>
                </a:highlight>
              </a:rPr>
              <a:t>/give @s minecraft:command_block</a:t>
            </a:r>
            <a:r>
              <a:rPr lang="zh-TW"/>
              <a:t>，以取得指令方塊。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在重生區域放置該指令方塊後，將其指令設為 </a:t>
            </a:r>
            <a:r>
              <a:rPr lang="zh-TW">
                <a:highlight>
                  <a:srgbClr val="FFE599"/>
                </a:highlight>
              </a:rPr>
              <a:t>kill @e[type=!minecraft:player]</a:t>
            </a:r>
            <a:r>
              <a:rPr lang="zh-TW"/>
              <a:t>，且類型設為重複、無條件、永遠啟動。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/>
              <a:t>Basic Minecraft</a:t>
            </a:r>
            <a:endParaRPr sz="48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/>
              <a:t>任務說明</a:t>
            </a:r>
            <a:endParaRPr sz="3600" b="1"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使用書和羽毛筆撰寫以下內容，並將其署名為《任務說明》。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225" y="1752922"/>
            <a:ext cx="2529151" cy="3111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8625" y="1761508"/>
            <a:ext cx="2529150" cy="309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8058</Words>
  <Application>Microsoft Office PowerPoint</Application>
  <PresentationFormat>如螢幕大小 (16:9)</PresentationFormat>
  <Paragraphs>97</Paragraphs>
  <Slides>37</Slides>
  <Notes>37</Notes>
  <HiddenSlides>0</HiddenSlides>
  <MMClips>0</MMClips>
  <ScaleCrop>false</ScaleCrop>
  <HeadingPairs>
    <vt:vector size="6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39" baseType="lpstr">
      <vt:lpstr>Arial</vt:lpstr>
      <vt:lpstr>Simple Light</vt:lpstr>
      <vt:lpstr>General Settings</vt:lpstr>
      <vt:lpstr>PowerPoint 簡報</vt:lpstr>
      <vt:lpstr>PowerPoint 簡報</vt:lpstr>
      <vt:lpstr>PowerPoint 簡報</vt:lpstr>
      <vt:lpstr>PowerPoint 簡報</vt:lpstr>
      <vt:lpstr>解鎖全部進度</vt:lpstr>
      <vt:lpstr>防止生物生成</vt:lpstr>
      <vt:lpstr>Basic Minecraft</vt:lpstr>
      <vt:lpstr>任務說明</vt:lpstr>
      <vt:lpstr>可用素材</vt:lpstr>
      <vt:lpstr>Flow-Promoting Minecraft</vt:lpstr>
      <vt:lpstr>任務說明</vt:lpstr>
      <vt:lpstr>PowerPoint 簡報</vt:lpstr>
      <vt:lpstr>建造目標（1/3）</vt:lpstr>
      <vt:lpstr>建造目標（1/3）</vt:lpstr>
      <vt:lpstr>建造目標（1/3）</vt:lpstr>
      <vt:lpstr>PowerPoint 簡報</vt:lpstr>
      <vt:lpstr>可用素材（1/3）</vt:lpstr>
      <vt:lpstr>建造目標（2/3）</vt:lpstr>
      <vt:lpstr>建造目標（2/3）</vt:lpstr>
      <vt:lpstr>建造目標（2/3）</vt:lpstr>
      <vt:lpstr>PowerPoint 簡報</vt:lpstr>
      <vt:lpstr>可用素材（2/3）</vt:lpstr>
      <vt:lpstr>建造目標（3/3）</vt:lpstr>
      <vt:lpstr>建造目標（3/3）</vt:lpstr>
      <vt:lpstr>建造目標（3/3）</vt:lpstr>
      <vt:lpstr>PowerPoint 簡報</vt:lpstr>
      <vt:lpstr>可用素材（3/3）</vt:lpstr>
      <vt:lpstr>Gameplay Tutorials</vt:lpstr>
      <vt:lpstr>PowerPoint 簡報</vt:lpstr>
      <vt:lpstr>任務範本（原始）</vt:lpstr>
      <vt:lpstr>任務範本（心流）</vt:lpstr>
      <vt:lpstr>目標範本（1/3）</vt:lpstr>
      <vt:lpstr>目標範本（2/3）</vt:lpstr>
      <vt:lpstr>目標範本（3/3）</vt:lpstr>
      <vt:lpstr>Appendices</vt:lpstr>
      <vt:lpstr>恢復實驗素材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Settings</dc:title>
  <cp:lastModifiedBy>David</cp:lastModifiedBy>
  <cp:revision>1</cp:revision>
  <dcterms:modified xsi:type="dcterms:W3CDTF">2024-08-20T04:23:16Z</dcterms:modified>
</cp:coreProperties>
</file>